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7" r:id="rId6"/>
    <p:sldId id="266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026.radikal.ru/1004/a1/c3ce52815bd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i026.radikal.ru/1004/a1/c3ce52815b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5197475"/>
            <a:ext cx="1492250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026.radikal.ru/1004/a1/c3ce52815bd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0"/>
            <a:ext cx="15906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i026.radikal.ru/1004/a1/c3ce52815bd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9250"/>
            <a:ext cx="15906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6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7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1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9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663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1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5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318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32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140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10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61.radikal.ru/1006/ff/ea051c2fe22e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86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24936" cy="6480720"/>
          </a:xfrm>
        </p:spPr>
        <p:txBody>
          <a:bodyPr/>
          <a:lstStyle/>
          <a:p>
            <a:pPr algn="l"/>
            <a:r>
              <a:rPr lang="ru-RU" sz="1400" b="1" dirty="0" smtClean="0"/>
              <a:t>Введение. </a:t>
            </a:r>
            <a:r>
              <a:rPr lang="ru-RU" sz="1400" dirty="0" smtClean="0"/>
              <a:t>Издавна на Руси существовали народные традиции </a:t>
            </a:r>
            <a:r>
              <a:rPr lang="ru-RU" sz="1400" dirty="0" err="1" smtClean="0"/>
              <a:t>здоровьесбережения</a:t>
            </a:r>
            <a:r>
              <a:rPr lang="ru-RU" sz="1400" dirty="0" smtClean="0"/>
              <a:t> и </a:t>
            </a:r>
            <a:r>
              <a:rPr lang="ru-RU" sz="1400" dirty="0" err="1" smtClean="0"/>
              <a:t>здоровьесозидания</a:t>
            </a:r>
            <a:r>
              <a:rPr lang="ru-RU" sz="1400" dirty="0" smtClean="0"/>
              <a:t>. Это и народные подвижные игры, и народные праздники с хороводами, песнями и состязаниями на ловкость, быстроту, силу,  и народные забавы- перетягивание каната, «кулачные бои», метание булавы. </a:t>
            </a:r>
            <a:br>
              <a:rPr lang="ru-RU" sz="1400" dirty="0" smtClean="0"/>
            </a:br>
            <a:r>
              <a:rPr lang="ru-RU" sz="1400" dirty="0"/>
              <a:t> </a:t>
            </a:r>
            <a:r>
              <a:rPr lang="ru-RU" sz="1400" dirty="0" smtClean="0"/>
              <a:t>   Многие из них не только не «устарели», но и прочно вошли как часть активного спортивного отдыха в повседневную жизнь как взрослых, так и маленьких граждан России. Кроме того, некоторые народные забавы, например, «кулачные бои» стали прототипом современного вида спорта: «вольная борьба». А «такой вид спорта, как «прыжки в дину» «родился» из традиции состязаний в перепрыгивании через костер юношей и девушек в праздник «Ивана-Купалы». </a:t>
            </a:r>
            <a:br>
              <a:rPr lang="ru-RU" sz="1400" dirty="0" smtClean="0"/>
            </a:br>
            <a:r>
              <a:rPr lang="ru-RU" sz="1400" dirty="0"/>
              <a:t> </a:t>
            </a:r>
            <a:r>
              <a:rPr lang="ru-RU" sz="1400" dirty="0" smtClean="0"/>
              <a:t>   Приобщая дошкольников к народным спортивным традициям, мы не просто развиваем физические качества детей, а закладываем фундамент здорового стиля жизни и основ нравственности будущего поколения граждан нашей страны.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>Цель </a:t>
            </a:r>
            <a:r>
              <a:rPr lang="ru-RU" sz="1400" b="1" dirty="0"/>
              <a:t>проекта. </a:t>
            </a:r>
            <a:r>
              <a:rPr lang="ru-RU" sz="1400" dirty="0" smtClean="0"/>
              <a:t>Развитие </a:t>
            </a:r>
            <a:r>
              <a:rPr lang="ru-RU" sz="1400" dirty="0"/>
              <a:t>у дошкольников культуры и мотивации ЗОЖ через </a:t>
            </a:r>
            <a:r>
              <a:rPr lang="ru-RU" sz="1400" dirty="0" smtClean="0"/>
              <a:t>приобщение к народным спортивным традициям.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b="1" dirty="0"/>
              <a:t>Задачи проекта: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- систематизировать </a:t>
            </a:r>
            <a:r>
              <a:rPr lang="ru-RU" sz="1400" dirty="0"/>
              <a:t>у воспитанников представление о том, что здоровье – главная ценность человеческой жизни; </a:t>
            </a:r>
            <a:br>
              <a:rPr lang="ru-RU" sz="1400" dirty="0"/>
            </a:br>
            <a:r>
              <a:rPr lang="ru-RU" sz="1400" dirty="0" smtClean="0"/>
              <a:t>- развивать </a:t>
            </a:r>
            <a:r>
              <a:rPr lang="ru-RU" sz="1400" dirty="0"/>
              <a:t>представления о спорте, его видах, о здоровом образе жизни; </a:t>
            </a:r>
            <a:br>
              <a:rPr lang="ru-RU" sz="1400" dirty="0"/>
            </a:br>
            <a:r>
              <a:rPr lang="ru-RU" sz="1400" dirty="0" smtClean="0"/>
              <a:t>- развивать </a:t>
            </a:r>
            <a:r>
              <a:rPr lang="ru-RU" sz="1400" dirty="0"/>
              <a:t>представления о народных традициях </a:t>
            </a:r>
            <a:r>
              <a:rPr lang="ru-RU" sz="1400" dirty="0" err="1"/>
              <a:t>здоровьесбережения</a:t>
            </a:r>
            <a:r>
              <a:rPr lang="ru-RU" sz="1400" dirty="0"/>
              <a:t> и </a:t>
            </a:r>
            <a:r>
              <a:rPr lang="ru-RU" sz="1400" dirty="0" err="1" smtClean="0"/>
              <a:t>здоровьесозидания</a:t>
            </a:r>
            <a:r>
              <a:rPr lang="ru-RU" sz="1400" dirty="0" smtClean="0"/>
              <a:t> </a:t>
            </a:r>
            <a:r>
              <a:rPr lang="ru-RU" sz="1400" dirty="0"/>
              <a:t>через знакомство дошкольников с народными спортивными забавами, народными подвижными играми, праздниками и развлечениями;</a:t>
            </a:r>
            <a:br>
              <a:rPr lang="ru-RU" sz="1400" dirty="0"/>
            </a:br>
            <a:r>
              <a:rPr lang="ru-RU" sz="1400" dirty="0" smtClean="0"/>
              <a:t>- развивать </a:t>
            </a:r>
            <a:r>
              <a:rPr lang="ru-RU" sz="1400" dirty="0"/>
              <a:t>желание заниматься физкультурой  и беречь свое здоровье;</a:t>
            </a:r>
            <a:br>
              <a:rPr lang="ru-RU" sz="1400" dirty="0"/>
            </a:br>
            <a:r>
              <a:rPr lang="ru-RU" sz="1400" dirty="0" smtClean="0"/>
              <a:t>- создать </a:t>
            </a:r>
            <a:r>
              <a:rPr lang="ru-RU" sz="1400" dirty="0"/>
              <a:t>условия для взаимодействия с семьями воспитанников на основе семейных спортивных традиций;</a:t>
            </a:r>
            <a:br>
              <a:rPr lang="ru-RU" sz="1400" dirty="0"/>
            </a:br>
            <a:r>
              <a:rPr lang="ru-RU" sz="1400" dirty="0" smtClean="0"/>
              <a:t>- развивать </a:t>
            </a:r>
            <a:r>
              <a:rPr lang="ru-RU" sz="1400" dirty="0"/>
              <a:t>творческие способности детей;</a:t>
            </a:r>
            <a:br>
              <a:rPr lang="ru-RU" sz="1400" dirty="0"/>
            </a:br>
            <a:r>
              <a:rPr lang="ru-RU" sz="1400" dirty="0" smtClean="0"/>
              <a:t>- развивать </a:t>
            </a:r>
            <a:r>
              <a:rPr lang="ru-RU" sz="1400" dirty="0"/>
              <a:t>личностные качества: познавательную, творческую, двигательную и игровую инициативу дошкольников;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- развивать коммуникативные способности и эмоциональную сферу детей;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 smtClean="0"/>
              <a:t>- поддерживать </a:t>
            </a:r>
            <a:r>
              <a:rPr lang="ru-RU" sz="1400" dirty="0"/>
              <a:t>самостоятельность детей в соблюдении правил и норм здорового образа жизни.</a:t>
            </a:r>
            <a:br>
              <a:rPr lang="ru-RU" sz="1400" dirty="0"/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946315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404664"/>
          </a:xfrm>
        </p:spPr>
        <p:txBody>
          <a:bodyPr/>
          <a:lstStyle/>
          <a:p>
            <a:r>
              <a:rPr lang="ru-RU" sz="2000" b="1" dirty="0" smtClean="0"/>
              <a:t>СХЕМА РЕАЛИЗАЦИИ ПРОЕКТА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640960" cy="5400600"/>
          </a:xfrm>
        </p:spPr>
        <p:txBody>
          <a:bodyPr/>
          <a:lstStyle/>
          <a:p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195762"/>
              </p:ext>
            </p:extLst>
          </p:nvPr>
        </p:nvGraphicFramePr>
        <p:xfrm>
          <a:off x="251520" y="764704"/>
          <a:ext cx="8640960" cy="5817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2568"/>
                <a:gridCol w="3528392"/>
              </a:tblGrid>
              <a:tr h="179455">
                <a:tc>
                  <a:txBody>
                    <a:bodyPr/>
                    <a:lstStyle/>
                    <a:p>
                      <a:pPr algn="ctr">
                        <a:spcBef>
                          <a:spcPts val="575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План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23" marR="2782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75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Задачи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23" marR="27823" marT="0" marB="0"/>
                </a:tc>
              </a:tr>
              <a:tr h="179455">
                <a:tc gridSpan="2">
                  <a:txBody>
                    <a:bodyPr/>
                    <a:lstStyle/>
                    <a:p>
                      <a:pPr algn="ctr">
                        <a:spcBef>
                          <a:spcPts val="575"/>
                        </a:spcBef>
                        <a:spcAft>
                          <a:spcPts val="60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Подготовительный этап</a:t>
                      </a:r>
                      <a:endParaRPr lang="ru-RU" sz="1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23" marR="278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2785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>
                          <a:effectLst/>
                        </a:rPr>
                        <a:t>Подбор и изучение литературы и методического материала по данной проблеме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>
                          <a:effectLst/>
                        </a:rPr>
                        <a:t>Привлечение родителей для участия в проекте;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>
                          <a:effectLst/>
                        </a:rPr>
                        <a:t>Подбор консультационного материала для родителей; 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>
                          <a:effectLst/>
                        </a:rPr>
                        <a:t>Подборка дидактического материала;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>
                          <a:effectLst/>
                        </a:rPr>
                        <a:t>Подбор атрибутики, оборудования, презентаций, видеоматериалов для реализации проекта;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>
                          <a:effectLst/>
                        </a:rPr>
                        <a:t>Подборка ООД по реализации проекта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23" marR="27823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Обновление РППС в соответствии с задачами и интересами детей.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23" marR="27823" marT="0" marB="0"/>
                </a:tc>
              </a:tr>
              <a:tr h="183567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Основной этап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23" marR="278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90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ООД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>
                          <a:effectLst/>
                        </a:rPr>
                        <a:t>Познавательно-исследовательская деятельность: Интеллектуальная викторина «Спортивные традиции на Руси». 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>
                          <a:effectLst/>
                        </a:rPr>
                        <a:t>ИЗО деятельность. Рисование «Мы любим зимние виды спорта»  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>
                          <a:effectLst/>
                        </a:rPr>
                        <a:t>Коммуникативная деятельность. Развитие речи. Составление описательного рассказа по картине «Зимние забавы»; 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>
                          <a:effectLst/>
                        </a:rPr>
                        <a:t>Коммуникативная деятельность. Развитие речи.</a:t>
                      </a:r>
                      <a:endParaRPr lang="ru-RU" sz="1200" dirty="0">
                        <a:effectLst/>
                      </a:endParaRP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Беседы, ситуативное общение: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- «Спорт и спортсмены»,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- «Движение – основа жизни»,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- «Герои спорта нашего города и страны»,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- «Советы доктора Айболита»,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- «В какие игры играли наши бабушки»,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- «Праздник спорта - олимпиада»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- «Какие спортивные секции есть в нашем городе?» «Какие вы посещаете</a:t>
                      </a:r>
                      <a:r>
                        <a:rPr lang="ru-RU" sz="1200" kern="1200" dirty="0" smtClean="0">
                          <a:effectLst/>
                        </a:rPr>
                        <a:t>?»</a:t>
                      </a:r>
                      <a:endParaRPr lang="ru-RU" sz="1200" dirty="0">
                        <a:effectLst/>
                      </a:endParaRPr>
                    </a:p>
                  </a:txBody>
                  <a:tcPr marL="27823" marR="27823" marT="0" marB="0"/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>
                          <a:effectLst/>
                        </a:rPr>
                        <a:t>Создать условия для познавательно-исследовательской деятельности дошкольников, развивать представления о народных традициях </a:t>
                      </a:r>
                      <a:r>
                        <a:rPr lang="ru-RU" sz="1200" kern="1200" dirty="0" err="1">
                          <a:effectLst/>
                        </a:rPr>
                        <a:t>здоровьесбережения</a:t>
                      </a:r>
                      <a:r>
                        <a:rPr lang="ru-RU" sz="1200" kern="1200" dirty="0">
                          <a:effectLst/>
                        </a:rPr>
                        <a:t> через презентацию детских исследовательских проектов.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>
                          <a:effectLst/>
                        </a:rPr>
                        <a:t>Выразить эмоциональное отношение к зимним видам спорта.</a:t>
                      </a:r>
                      <a:endParaRPr lang="ru-RU" sz="12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kern="1200" dirty="0">
                          <a:effectLst/>
                        </a:rPr>
                        <a:t>4. Развивать связную речь детей, творчество в речевой деятельности посредством использования пословиц, поговорок, новых спортивных терминов, составления загадок о зиме и народных спортивных забавах и спорте; развивать представления о народных традициях </a:t>
                      </a:r>
                      <a:r>
                        <a:rPr lang="ru-RU" sz="1200" kern="1200" dirty="0" err="1">
                          <a:effectLst/>
                        </a:rPr>
                        <a:t>здоровьесбережения</a:t>
                      </a:r>
                      <a:r>
                        <a:rPr lang="ru-RU" sz="1200" kern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</a:endParaRPr>
                    </a:p>
                  </a:txBody>
                  <a:tcPr marL="27823" marR="278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695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404664"/>
          </a:xfrm>
        </p:spPr>
        <p:txBody>
          <a:bodyPr/>
          <a:lstStyle/>
          <a:p>
            <a:r>
              <a:rPr lang="ru-RU" sz="2000" b="1" dirty="0" smtClean="0"/>
              <a:t>СХЕМА РЕАЛИЗАЦИИ ПРОЕКТА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8640960" cy="5400600"/>
          </a:xfrm>
        </p:spPr>
        <p:txBody>
          <a:bodyPr/>
          <a:lstStyle/>
          <a:p>
            <a:endParaRPr lang="ru-RU" sz="1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577467"/>
              </p:ext>
            </p:extLst>
          </p:nvPr>
        </p:nvGraphicFramePr>
        <p:xfrm>
          <a:off x="323527" y="836710"/>
          <a:ext cx="8568952" cy="54933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88433"/>
                <a:gridCol w="4680519"/>
              </a:tblGrid>
              <a:tr h="210368">
                <a:tc>
                  <a:txBody>
                    <a:bodyPr/>
                    <a:lstStyle/>
                    <a:p>
                      <a:pPr algn="ctr">
                        <a:spcBef>
                          <a:spcPts val="575"/>
                        </a:spcBef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План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23" marR="2782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75"/>
                        </a:spcBef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Задачи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23" marR="27823" marT="0" marB="0"/>
                </a:tc>
              </a:tr>
              <a:tr h="237520"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Основной этап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23" marR="278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6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ООД</a:t>
                      </a:r>
                      <a:endParaRPr lang="ru-RU" sz="14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kern="1200" dirty="0" smtClean="0">
                          <a:effectLst/>
                        </a:rPr>
                        <a:t>5.</a:t>
                      </a:r>
                      <a:r>
                        <a:rPr lang="ru-RU" sz="1400" kern="1200" baseline="0" dirty="0" smtClean="0">
                          <a:effectLst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</a:rPr>
                        <a:t>ИЗО-деятельность</a:t>
                      </a:r>
                      <a:r>
                        <a:rPr lang="ru-RU" sz="1400" kern="1200" dirty="0">
                          <a:effectLst/>
                        </a:rPr>
                        <a:t>. Лепка «Любимый вид </a:t>
                      </a:r>
                      <a:r>
                        <a:rPr lang="ru-RU" sz="1400" kern="1200" dirty="0" smtClean="0">
                          <a:effectLst/>
                        </a:rPr>
                        <a:t>  спорта</a:t>
                      </a:r>
                      <a:r>
                        <a:rPr lang="ru-RU" sz="1400" kern="1200" dirty="0">
                          <a:effectLst/>
                        </a:rPr>
                        <a:t>». </a:t>
                      </a:r>
                      <a:endParaRPr lang="ru-RU" sz="1400" kern="1200" dirty="0" smtClean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400" dirty="0">
                        <a:effectLst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kern="1200" dirty="0" smtClean="0">
                          <a:effectLst/>
                        </a:rPr>
                        <a:t>6. Двигательная </a:t>
                      </a:r>
                      <a:r>
                        <a:rPr lang="ru-RU" sz="1400" kern="1200" dirty="0">
                          <a:effectLst/>
                        </a:rPr>
                        <a:t>деятельность. Конкурс «Физкультминуток», конкурс народных подвижных игр, «Час игры», «Тропа здоровья» (авторские игровые технологии – </a:t>
                      </a:r>
                      <a:r>
                        <a:rPr lang="ru-RU" sz="1400" kern="1200" dirty="0" err="1">
                          <a:effectLst/>
                        </a:rPr>
                        <a:t>Мамлева</a:t>
                      </a:r>
                      <a:r>
                        <a:rPr lang="ru-RU" sz="1400" kern="1200" dirty="0">
                          <a:effectLst/>
                        </a:rPr>
                        <a:t> Н. А., инструктор по ФК)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23" marR="27823" marT="0" marB="0"/>
                </a:tc>
                <a:tc>
                  <a:txBody>
                    <a:bodyPr/>
                    <a:lstStyle/>
                    <a:p>
                      <a:pPr marL="3187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ru-RU" sz="1400" kern="1200" dirty="0" smtClean="0">
                          <a:effectLst/>
                        </a:rPr>
                        <a:t>Дать </a:t>
                      </a:r>
                      <a:r>
                        <a:rPr lang="ru-RU" sz="1400" kern="1200" dirty="0">
                          <a:effectLst/>
                        </a:rPr>
                        <a:t>возможность детям выразить свое эмоциональное отношение к любимому виду спорта, развивать творческие способности;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 startAt="5"/>
                      </a:pPr>
                      <a:r>
                        <a:rPr lang="ru-RU" sz="1400" kern="1200" dirty="0" smtClean="0">
                          <a:effectLst/>
                        </a:rPr>
                        <a:t>Разучивать новые </a:t>
                      </a:r>
                      <a:r>
                        <a:rPr lang="ru-RU" sz="1400" kern="1200" dirty="0">
                          <a:effectLst/>
                        </a:rPr>
                        <a:t>народных </a:t>
                      </a:r>
                      <a:r>
                        <a:rPr lang="ru-RU" sz="1400" kern="1200" dirty="0" smtClean="0">
                          <a:effectLst/>
                        </a:rPr>
                        <a:t>подвижные игры; развивать двигательные способности </a:t>
                      </a:r>
                      <a:r>
                        <a:rPr lang="ru-RU" sz="1400" kern="1200" dirty="0">
                          <a:effectLst/>
                        </a:rPr>
                        <a:t>дошкольников;</a:t>
                      </a:r>
                      <a:endParaRPr lang="ru-RU" sz="1400" dirty="0">
                        <a:effectLst/>
                      </a:endParaRPr>
                    </a:p>
                    <a:p>
                      <a:pPr marL="3187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effectLst/>
                        </a:rPr>
                        <a:t>привлекать </a:t>
                      </a:r>
                      <a:r>
                        <a:rPr lang="ru-RU" sz="1400" kern="1200" dirty="0">
                          <a:effectLst/>
                        </a:rPr>
                        <a:t>родителей к участию в проекте посредством авторской игровой технологии «Час игры», </a:t>
                      </a:r>
                      <a:r>
                        <a:rPr lang="ru-RU" sz="1400" kern="1200" dirty="0" smtClean="0">
                          <a:effectLst/>
                        </a:rPr>
                        <a:t>распространять педагогический опыт </a:t>
                      </a:r>
                      <a:r>
                        <a:rPr lang="ru-RU" sz="1400" kern="1200" dirty="0">
                          <a:effectLst/>
                        </a:rPr>
                        <a:t>физического воспитания детей в детском саду и семье, </a:t>
                      </a:r>
                      <a:r>
                        <a:rPr lang="ru-RU" sz="1400" kern="1200" dirty="0" smtClean="0">
                          <a:effectLst/>
                        </a:rPr>
                        <a:t>развивать семейные спортивные традиции, оптимизировать детско-родительские отношения.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23" marR="27823" marT="0" marB="0"/>
                </a:tc>
              </a:tr>
              <a:tr h="225124">
                <a:tc gridSpan="2">
                  <a:txBody>
                    <a:bodyPr/>
                    <a:lstStyle/>
                    <a:p>
                      <a:pPr marL="3187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Заключительный этап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23" marR="2782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098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kern="1200" dirty="0">
                          <a:effectLst/>
                        </a:rPr>
                        <a:t>Встреча с чемпионкой мира 2017-18 гг. по вольной борьбе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kern="1200" dirty="0" smtClean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effectLst/>
                        </a:rPr>
                        <a:t>Создание </a:t>
                      </a:r>
                      <a:r>
                        <a:rPr lang="ru-RU" sz="1400" kern="1200" dirty="0">
                          <a:effectLst/>
                        </a:rPr>
                        <a:t>фото-альбома «Наша спортивная семья» и презентация его в сетевых сообществах семей воспитанников и интернет-портале сайта МБДОУ. </a:t>
                      </a:r>
                      <a:endParaRPr lang="ru-RU" sz="1400" dirty="0">
                        <a:effectLst/>
                      </a:endParaRPr>
                    </a:p>
                    <a:p>
                      <a:pPr algn="ctr">
                        <a:spcBef>
                          <a:spcPts val="575"/>
                        </a:spcBef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7823" marR="2782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effectLst/>
                        </a:rPr>
                        <a:t>Развивать </a:t>
                      </a:r>
                      <a:r>
                        <a:rPr lang="ru-RU" sz="1400" kern="1200" dirty="0">
                          <a:effectLst/>
                        </a:rPr>
                        <a:t>у дошкольников </a:t>
                      </a:r>
                      <a:r>
                        <a:rPr lang="ru-RU" sz="1400" kern="1200" dirty="0" smtClean="0">
                          <a:effectLst/>
                        </a:rPr>
                        <a:t>желание </a:t>
                      </a:r>
                      <a:r>
                        <a:rPr lang="ru-RU" sz="1400" kern="1200" dirty="0">
                          <a:effectLst/>
                        </a:rPr>
                        <a:t>заниматься физкультурой  и беречь свое здоровье, показать достижения спортсменов в профессиональном спорте; </a:t>
                      </a:r>
                      <a:endParaRPr lang="ru-RU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kern="1200" dirty="0" smtClean="0">
                          <a:effectLst/>
                        </a:rPr>
                        <a:t>Развивать семейные спортивные</a:t>
                      </a:r>
                      <a:r>
                        <a:rPr lang="ru-RU" sz="1400" kern="1200" baseline="0" dirty="0" smtClean="0">
                          <a:effectLst/>
                        </a:rPr>
                        <a:t>    </a:t>
                      </a:r>
                      <a:r>
                        <a:rPr lang="ru-RU" sz="1400" kern="1200" dirty="0" smtClean="0">
                          <a:effectLst/>
                        </a:rPr>
                        <a:t>традиции,</a:t>
                      </a:r>
                      <a:r>
                        <a:rPr lang="ru-RU" sz="1400" kern="1200" baseline="0" dirty="0" smtClean="0">
                          <a:effectLst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</a:rPr>
                        <a:t>оптимизировать детско-родительские отношения, обобщать и </a:t>
                      </a:r>
                      <a:r>
                        <a:rPr lang="ru-RU" sz="1400" kern="1200" smtClean="0">
                          <a:effectLst/>
                        </a:rPr>
                        <a:t>распространять педагогический опыт </a:t>
                      </a:r>
                      <a:r>
                        <a:rPr lang="ru-RU" sz="1400" kern="1200" dirty="0">
                          <a:effectLst/>
                        </a:rPr>
                        <a:t>физического воспитания детей в семье.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7823" marR="2782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592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772400" cy="504056"/>
          </a:xfrm>
        </p:spPr>
        <p:txBody>
          <a:bodyPr/>
          <a:lstStyle/>
          <a:p>
            <a:r>
              <a:rPr lang="ru-RU" sz="2000" b="1" dirty="0" smtClean="0"/>
              <a:t>РЕЗУЛЬТАТИВНОСТЬ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052736"/>
            <a:ext cx="7560840" cy="4586064"/>
          </a:xfrm>
        </p:spPr>
        <p:txBody>
          <a:bodyPr/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Наблюдая за дошкольниками в их повседневной жизни в детском саду, мы отметили, что: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У дошкольников расширился кругозор: они рассказывают о народных традициях </a:t>
            </a:r>
            <a:r>
              <a:rPr lang="ru-RU" sz="1600" dirty="0" err="1" smtClean="0">
                <a:solidFill>
                  <a:schemeClr val="tx1"/>
                </a:solidFill>
              </a:rPr>
              <a:t>здоровьесбережения</a:t>
            </a:r>
            <a:r>
              <a:rPr lang="ru-RU" sz="1600" dirty="0" smtClean="0">
                <a:solidFill>
                  <a:schemeClr val="tx1"/>
                </a:solidFill>
              </a:rPr>
              <a:t>, о спортивных традициях своей семьи, спортсменах, видах спорта и др.;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Лексикон дошкольников пополнился новыми пословицами, поговорками о спорте, новыми спортивными терминами;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Дети с желанием занимаются занятиями физической культурой;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Дошкольники самостоятельно организуют сюжетно-ролевые и народные подвижные игры по тематике совместных с педагогом и мероприятий.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Дошкольники самостоятельно, без напоминаний взрослого соблюдают культурно-гигиенические правила.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tx1"/>
                </a:solidFill>
              </a:rPr>
              <a:t>Возросла активность родителей воспитанников в подготовке и реализации совместных мероприятий с детьми по развитию у детей ценностей здорового образа жизни.</a:t>
            </a:r>
            <a:endParaRPr lang="ru-RU" sz="1600" dirty="0">
              <a:solidFill>
                <a:schemeClr val="tx1"/>
              </a:solidFill>
            </a:endParaRPr>
          </a:p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23695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1" y="-594"/>
            <a:ext cx="910548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Monotype Corsiva" panose="03010101010201010101" pitchFamily="66" charset="0"/>
              </a:rPr>
              <a:t>Взаимодействие </a:t>
            </a:r>
            <a:r>
              <a:rPr lang="ru-RU" sz="3200" b="1" dirty="0" smtClean="0">
                <a:latin typeface="Monotype Corsiva" panose="03010101010201010101" pitchFamily="66" charset="0"/>
              </a:rPr>
              <a:t>с инструктором ФК</a:t>
            </a:r>
            <a:endParaRPr lang="ru-RU" sz="3200" b="1" dirty="0"/>
          </a:p>
        </p:txBody>
      </p:sp>
      <p:pic>
        <p:nvPicPr>
          <p:cNvPr id="23" name="Объект 22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1" r="8813"/>
          <a:stretch/>
        </p:blipFill>
        <p:spPr>
          <a:xfrm>
            <a:off x="4283968" y="3676583"/>
            <a:ext cx="1607293" cy="2175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208" y="1700808"/>
            <a:ext cx="1944216" cy="3000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5"/>
          <a:srcRect b="27671"/>
          <a:stretch/>
        </p:blipFill>
        <p:spPr>
          <a:xfrm>
            <a:off x="1717040" y="3702626"/>
            <a:ext cx="1690428" cy="21756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7632" y="1202368"/>
            <a:ext cx="1590512" cy="2088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TextBox 27"/>
          <p:cNvSpPr txBox="1"/>
          <p:nvPr/>
        </p:nvSpPr>
        <p:spPr>
          <a:xfrm>
            <a:off x="1596793" y="594928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«Веселый хоккей» 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17769" y="4882395"/>
            <a:ext cx="1927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Русская забава </a:t>
            </a:r>
          </a:p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« Перетягивание каната»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32897" y="1731147"/>
            <a:ext cx="1467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«Катание на лошадях»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51920" y="587829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Игра в «Снежки»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2518" y="1202368"/>
            <a:ext cx="1569045" cy="208821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39552" y="3280548"/>
            <a:ext cx="2592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«Спортивная викторина» 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8" y="27735"/>
            <a:ext cx="8966284" cy="6858594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49788"/>
            <a:ext cx="1368152" cy="2236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373" y="3836541"/>
            <a:ext cx="1463499" cy="2314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249788"/>
            <a:ext cx="1385591" cy="2207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40" y="1215325"/>
            <a:ext cx="1368251" cy="2241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6466" y="3845843"/>
            <a:ext cx="1393678" cy="2230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3912" y="3845843"/>
            <a:ext cx="1482102" cy="2253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4577057" y="1340768"/>
            <a:ext cx="18341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Monotype Corsiva" panose="03010101010201010101" pitchFamily="66" charset="0"/>
              </a:rPr>
              <a:t>Русская народная игра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</a:rPr>
              <a:t>«Как </a:t>
            </a:r>
            <a:r>
              <a:rPr lang="ru-RU" sz="2000" dirty="0">
                <a:latin typeface="Monotype Corsiva" panose="03010101010201010101" pitchFamily="66" charset="0"/>
              </a:rPr>
              <a:t>на тоненький ледок»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4886" y="4364182"/>
            <a:ext cx="1280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Monotype Corsiva" panose="03010101010201010101" pitchFamily="66" charset="0"/>
              </a:rPr>
              <a:t>Русская народная игра</a:t>
            </a:r>
          </a:p>
          <a:p>
            <a:pPr algn="ctr"/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smtClean="0">
                <a:latin typeface="Monotype Corsiva" panose="03010101010201010101" pitchFamily="66" charset="0"/>
              </a:rPr>
              <a:t>«Ворон»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2120" y="4235749"/>
            <a:ext cx="1141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Русская народная игра</a:t>
            </a:r>
          </a:p>
          <a:p>
            <a:pPr algn="ctr"/>
            <a:r>
              <a:rPr lang="ru-RU" sz="2000" dirty="0" smtClean="0">
                <a:latin typeface="Monotype Corsiva" panose="03010101010201010101" pitchFamily="66" charset="0"/>
              </a:rPr>
              <a:t> «Ручеёк»</a:t>
            </a:r>
            <a:endParaRPr lang="ru-RU" sz="2000" dirty="0">
              <a:latin typeface="Monotype Corsiva" panose="03010101010201010101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40" y="476672"/>
            <a:ext cx="8229600" cy="778098"/>
          </a:xfrm>
        </p:spPr>
        <p:txBody>
          <a:bodyPr/>
          <a:lstStyle/>
          <a:p>
            <a:r>
              <a:rPr lang="ru-RU" sz="3200" b="1" dirty="0">
                <a:latin typeface="Monotype Corsiva" panose="03010101010201010101" pitchFamily="66" charset="0"/>
              </a:rPr>
              <a:t>Взаимодействие с </a:t>
            </a:r>
            <a:r>
              <a:rPr lang="ru-RU" sz="3200" b="1" dirty="0" smtClean="0">
                <a:latin typeface="Monotype Corsiva" panose="03010101010201010101" pitchFamily="66" charset="0"/>
              </a:rPr>
              <a:t>музыкальным руководителем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0284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9" y="1556793"/>
            <a:ext cx="2442869" cy="3257160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6552" y="1549207"/>
            <a:ext cx="2273920" cy="3247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947179"/>
            <a:ext cx="3372214" cy="252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83568" y="583721"/>
            <a:ext cx="7776864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Встреча с чемпионкой мира 2017-18 гг., неоднократным призером чемпионатов мира и Европы, мастером спорта международного класса -  </a:t>
            </a:r>
            <a:endParaRPr lang="ru-RU" sz="18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ru-RU" sz="1800" b="1" i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Николаевой </a:t>
            </a:r>
            <a:r>
              <a:rPr lang="ru-RU" sz="18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Дарьей Юрьевной</a:t>
            </a:r>
            <a:r>
              <a:rPr lang="ru-RU" sz="24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  <a:t/>
            </a:r>
            <a:br>
              <a:rPr lang="ru-RU" sz="2400" b="1" i="1" dirty="0">
                <a:solidFill>
                  <a:prstClr val="black">
                    <a:lumMod val="85000"/>
                    <a:lumOff val="15000"/>
                  </a:prstClr>
                </a:solidFill>
              </a:rPr>
            </a:br>
            <a:endParaRPr lang="ru-RU" sz="24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0837" y="5085184"/>
            <a:ext cx="8611181" cy="1080120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</a:rPr>
              <a:t>Дарья Юрьевна познакомила детей с некоторыми элементами борьбы, а так же показала свои медали и дала возможность детям почувствовать себя в роли чемпионов, надев им свои золотые </a:t>
            </a:r>
            <a:r>
              <a:rPr lang="ru-RU" sz="1800" dirty="0" smtClean="0">
                <a:solidFill>
                  <a:schemeClr val="tx1"/>
                </a:solidFill>
              </a:rPr>
              <a:t>медали.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52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160</TotalTime>
  <Words>562</Words>
  <Application>Microsoft Office PowerPoint</Application>
  <PresentationFormat>Экран (4:3)</PresentationFormat>
  <Paragraphs>74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Тема5</vt:lpstr>
      <vt:lpstr>Введение. Издавна на Руси существовали народные традиции здоровьесбережения и здоровьесозидания. Это и народные подвижные игры, и народные праздники с хороводами, песнями и состязаниями на ловкость, быстроту, силу,  и народные забавы- перетягивание каната, «кулачные бои», метание булавы.      Многие из них не только не «устарели», но и прочно вошли как часть активного спортивного отдыха в повседневную жизнь как взрослых, так и маленьких граждан России. Кроме того, некоторые народные забавы, например, «кулачные бои» стали прототипом современного вида спорта: «вольная борьба». А «такой вид спорта, как «прыжки в дину» «родился» из традиции состязаний в перепрыгивании через костер юношей и девушек в праздник «Ивана-Купалы».      Приобщая дошкольников к народным спортивным традициям, мы не просто развиваем физические качества детей, а закладываем фундамент здорового стиля жизни и основ нравственности будущего поколения граждан нашей страны.  Цель проекта. Развитие у дошкольников культуры и мотивации ЗОЖ через приобщение к народным спортивным традициям. Задачи проекта: - систематизировать у воспитанников представление о том, что здоровье – главная ценность человеческой жизни;  - развивать представления о спорте, его видах, о здоровом образе жизни;  - развивать представления о народных традициях здоровьесбережения и здоровьесозидания через знакомство дошкольников с народными спортивными забавами, народными подвижными играми, праздниками и развлечениями; - развивать желание заниматься физкультурой  и беречь свое здоровье; - создать условия для взаимодействия с семьями воспитанников на основе семейных спортивных традиций; - развивать творческие способности детей; - развивать личностные качества: познавательную, творческую, двигательную и игровую инициативу дошкольников;  - развивать коммуникативные способности и эмоциональную сферу детей; - поддерживать самостоятельность детей в соблюдении правил и норм здорового образа жизни. </vt:lpstr>
      <vt:lpstr>СХЕМА РЕАЛИЗАЦИИ ПРОЕКТА</vt:lpstr>
      <vt:lpstr>СХЕМА РЕАЛИЗАЦИИ ПРОЕКТА</vt:lpstr>
      <vt:lpstr>РЕЗУЛЬТАТИВНОСТЬ</vt:lpstr>
      <vt:lpstr>Взаимодействие с инструктором ФК</vt:lpstr>
      <vt:lpstr>Взаимодействие с музыкальным руководителем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21</cp:revision>
  <dcterms:created xsi:type="dcterms:W3CDTF">2021-01-27T14:28:26Z</dcterms:created>
  <dcterms:modified xsi:type="dcterms:W3CDTF">2021-02-02T08:35:57Z</dcterms:modified>
</cp:coreProperties>
</file>