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8" r:id="rId6"/>
    <p:sldId id="269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026.radikal.ru/1004/a1/c3ce52815b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026.radikal.ru/1004/a1/c3ce52815b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5197475"/>
            <a:ext cx="14922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026.radikal.ru/1004/a1/c3ce52815b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0"/>
            <a:ext cx="1590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026.radikal.ru/1004/a1/c3ce52815bd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590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6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1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6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1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3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4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0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61.radikal.ru/1006/ff/ea051c2fe22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8064896" cy="5184576"/>
          </a:xfrm>
        </p:spPr>
        <p:txBody>
          <a:bodyPr/>
          <a:lstStyle/>
          <a:p>
            <a:pPr algn="l"/>
            <a:r>
              <a:rPr lang="ru-RU" sz="1400" b="1" dirty="0" smtClean="0"/>
              <a:t>Введение.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600" dirty="0" smtClean="0"/>
              <a:t>Что </a:t>
            </a:r>
            <a:r>
              <a:rPr lang="ru-RU" sz="1600" dirty="0"/>
              <a:t>считалось главным богатством на Руси? И с чем встречали гостей знатных? Без чего нет обеда? Какой продукт употребляют все народы мира? Хлеб!!! </a:t>
            </a:r>
            <a:br>
              <a:rPr lang="ru-RU" sz="1600" dirty="0"/>
            </a:br>
            <a:r>
              <a:rPr lang="ru-RU" sz="1600" dirty="0"/>
              <a:t>О том, как появился главный продут, как к нему относились наши предки, какие обычаи с ним связаны и о многом другом можно рассказать дошкольникам в рамках проекта </a:t>
            </a:r>
            <a:r>
              <a:rPr lang="ru-RU" sz="1600" b="1" dirty="0"/>
              <a:t>“Хлебушком встречаем – гостей почитаем!”. </a:t>
            </a:r>
            <a:br>
              <a:rPr lang="ru-RU" sz="1600" b="1" dirty="0"/>
            </a:br>
            <a:r>
              <a:rPr lang="ru-RU" sz="1600" b="1" dirty="0" smtClean="0"/>
              <a:t>Участники проекта:</a:t>
            </a:r>
            <a:r>
              <a:rPr lang="ru-RU" sz="1600" dirty="0" smtClean="0"/>
              <a:t> </a:t>
            </a:r>
            <a:r>
              <a:rPr lang="ru-RU" sz="1600" dirty="0"/>
              <a:t>воспитанники подготовительной  к школе группы, воспитатель, родители воспитанников.</a:t>
            </a:r>
            <a:br>
              <a:rPr lang="ru-RU" sz="1600" dirty="0"/>
            </a:br>
            <a:r>
              <a:rPr lang="ru-RU" sz="1600" b="1" dirty="0"/>
              <a:t>Цель:</a:t>
            </a:r>
            <a:r>
              <a:rPr lang="ru-RU" sz="1600" dirty="0"/>
              <a:t> Формирование культуры ЗОЖ у дошкольников через приобщение к  народным традициям здорового питания. </a:t>
            </a:r>
            <a:br>
              <a:rPr lang="ru-RU" sz="1600" dirty="0"/>
            </a:br>
            <a:r>
              <a:rPr lang="ru-RU" altLang="ru-RU" sz="1600" b="1" dirty="0"/>
              <a:t>Задачи: </a:t>
            </a:r>
            <a:br>
              <a:rPr lang="ru-RU" altLang="ru-RU" sz="1600" b="1" dirty="0"/>
            </a:br>
            <a:r>
              <a:rPr lang="ru-RU" altLang="ru-RU" sz="1600" dirty="0"/>
              <a:t>Воспитывать бережное отношение к хлебу, уважение к труду людей, которые выращивают и изготавливают хлеб;</a:t>
            </a:r>
            <a:br>
              <a:rPr lang="ru-RU" altLang="ru-RU" sz="1600" dirty="0"/>
            </a:br>
            <a:r>
              <a:rPr lang="ru-RU" altLang="ru-RU" sz="1600" dirty="0"/>
              <a:t>Знакомить детей с историей и культурой традиционной народной кухни на Руси;</a:t>
            </a:r>
            <a:br>
              <a:rPr lang="ru-RU" altLang="ru-RU" sz="1600" dirty="0"/>
            </a:br>
            <a:r>
              <a:rPr lang="ru-RU" altLang="ru-RU" sz="1600" dirty="0"/>
              <a:t>Закрепить знания детей о некоторых особенностях выращивания хлеба, сравнить с тем, как это делалось в старину, познакомить с различными профессиями людей, связанных с выращиванием и приготовлением хлеба; закрепить названия орудий труда в прошлом и современную технику, закрепить названия профессий.</a:t>
            </a:r>
            <a:r>
              <a:rPr lang="ru-RU" altLang="ru-RU" sz="1400" dirty="0"/>
              <a:t/>
            </a:r>
            <a:br>
              <a:rPr lang="ru-RU" alt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4631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404664"/>
          </a:xfrm>
        </p:spPr>
        <p:txBody>
          <a:bodyPr/>
          <a:lstStyle/>
          <a:p>
            <a:r>
              <a:rPr lang="ru-RU" sz="2000" b="1" dirty="0" smtClean="0"/>
              <a:t>СХЕМА РЕАЛИЗАЦИИ ПРОЕКТА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400600"/>
          </a:xfrm>
        </p:spPr>
        <p:txBody>
          <a:bodyPr/>
          <a:lstStyle/>
          <a:p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33878"/>
              </p:ext>
            </p:extLst>
          </p:nvPr>
        </p:nvGraphicFramePr>
        <p:xfrm>
          <a:off x="323528" y="1268760"/>
          <a:ext cx="8455893" cy="3787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4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1195"/>
              </a:tblGrid>
              <a:tr h="334093">
                <a:tc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37097" marR="3709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</a:p>
                  </a:txBody>
                  <a:tcPr marL="37097" marR="3709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093">
                <a:tc gridSpan="2"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Подготовительный этап</a:t>
                      </a:r>
                    </a:p>
                  </a:txBody>
                  <a:tcPr marL="37097" marR="370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0206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Подбор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изучение литературы и методического материала по данной проблеме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Привлечение родителей для участия в проекте;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Подбор консультационного материала для родителей; 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Подборка дидактического материала;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Подбор атрибутики, оборудования, презентаций, видеоматериалов для реализации проекта;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Подборка ООД по реализации проекта</a:t>
                      </a:r>
                    </a:p>
                  </a:txBody>
                  <a:tcPr marL="37097" marR="3709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Обновление РППС в соответствии с задачами и интересами детей.</a:t>
                      </a:r>
                    </a:p>
                  </a:txBody>
                  <a:tcPr marL="37097" marR="3709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9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404664"/>
          </a:xfrm>
        </p:spPr>
        <p:txBody>
          <a:bodyPr/>
          <a:lstStyle/>
          <a:p>
            <a:r>
              <a:rPr lang="ru-RU" sz="2000" b="1" dirty="0" smtClean="0"/>
              <a:t>СХЕМА РЕАЛИЗАЦИИ ПРОЕКТА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400600"/>
          </a:xfrm>
        </p:spPr>
        <p:txBody>
          <a:bodyPr/>
          <a:lstStyle/>
          <a:p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96453"/>
              </p:ext>
            </p:extLst>
          </p:nvPr>
        </p:nvGraphicFramePr>
        <p:xfrm>
          <a:off x="467544" y="980728"/>
          <a:ext cx="8265138" cy="5499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0682"/>
              </a:tblGrid>
              <a:tr h="179455">
                <a:tc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37097" marR="3709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</a:p>
                  </a:txBody>
                  <a:tcPr marL="37097" marR="3709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567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этап</a:t>
                      </a:r>
                    </a:p>
                  </a:txBody>
                  <a:tcPr marL="37097" marR="370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1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ООД: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>
                        <a:buFontTx/>
                        <a:buNone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    Познавательно-исследовательская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деятельность: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видеоматериала «Лукоморье» Откуда берется хлеб; просмотр презентации  «Важные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профессии людей, связанных с выращиванием и приготовление хлеба; 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пыты: «Вершки –корешки»; исследования клейковины муки.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   ИЗО деятельность: конструирование из строительного материала «Машина едет на элеватор», аппликация с элементами «Оригами» «Хлебный колос», лепим из слоеного теста хлебобулочные изделия для выставки в саду.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3.     Коммуникативная деятельность. Развитие речи: разучивание стихов, пословиц и поговорок о хлебе; чтение худ. литературы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Дацкевич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«От зерна до урожая»; составление описательного  рассказа по картине « Рожь»;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Беседы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ситуативное общение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«Беседа о хлебе».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«Что вы знаете о хлебе и что бы хотели узнать о нем еще?»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«Терпение и труд все перетрут»</a:t>
                      </a:r>
                    </a:p>
                    <a:p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7" marR="37097" marT="0" marB="0"/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условия для познавательно-исследовательской деятельности дошкольников, развивать представления о народных традициях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здоровьесбережения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через презентацию детских исследовательских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проектов. Обогатить социальный опыт детей в данной теме; узнать, какой продукт получится после перемалывания зерен через мельницу. Ознакомление детей со свойствами муки через детское экспериментирование.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Упражнять в плоскостном моделировании и в построении схем. Развивать самостоятельность, активность, уверенность, независимость мышления. воспитывать аккуратность при работе с ножницами и клеем, развивать умение мелкую моторику.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Развивать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связную речь детей, творчество в речевой деятельности посредством использования пословиц, поговорок,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составления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загадок о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хлебе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труде. </a:t>
                      </a:r>
                    </a:p>
                  </a:txBody>
                  <a:tcPr marL="37097" marR="3709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92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54645"/>
              </p:ext>
            </p:extLst>
          </p:nvPr>
        </p:nvGraphicFramePr>
        <p:xfrm>
          <a:off x="611560" y="1484784"/>
          <a:ext cx="8075240" cy="4679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/>
                <a:gridCol w="3970784"/>
              </a:tblGrid>
              <a:tr h="181156">
                <a:tc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97" marR="3709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Задачи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97" marR="37097" marT="0" marB="0"/>
                </a:tc>
              </a:tr>
              <a:tr h="37917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Основной этап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97" marR="370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716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ООД: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4.   Дв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игательная деятельность. «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Путешествие Колобка»</a:t>
                      </a:r>
                    </a:p>
                    <a:p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  Музыкальная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деятельность. Драматизация авторской сказки «Колобок здоровый бок»</a:t>
                      </a: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97" marR="37097" marT="0" marB="0"/>
                </a:tc>
                <a:tc>
                  <a:txBody>
                    <a:bodyPr/>
                    <a:lstStyle/>
                    <a:p>
                      <a:pPr marL="6858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Формировать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способность у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детей отбивать мяч рукой, передвигаться разными способами; закреплять умение бросать мяч в горизонтальную цель двумя руками от груди с расстояния 2 м; совершенствовать навыки выполнения упражнений с мячами. Развивать творческое воображение (мяч – «колобок». </a:t>
                      </a:r>
                    </a:p>
                    <a:p>
                      <a:pPr marL="685800" lvl="0" indent="-2286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Расширение музыкального кругозора детей средствами театрализованной деятельности, мотивировать детей к здоровому образу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жизни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7" marR="37097" marT="0" marB="0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404664"/>
          </a:xfrm>
        </p:spPr>
        <p:txBody>
          <a:bodyPr/>
          <a:lstStyle/>
          <a:p>
            <a:r>
              <a:rPr lang="ru-RU" sz="2000" b="1" dirty="0" smtClean="0"/>
              <a:t>СХЕМА РЕАЛИЗАЦИИ ПРОЕКТА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369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650695"/>
              </p:ext>
            </p:extLst>
          </p:nvPr>
        </p:nvGraphicFramePr>
        <p:xfrm>
          <a:off x="683568" y="1600200"/>
          <a:ext cx="7992888" cy="3434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/>
                <a:gridCol w="3528392"/>
              </a:tblGrid>
              <a:tr h="372251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Заключительный этап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97" marR="370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6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   Презентация хлебобулочных изделий по семейным рецептам.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фото выставки:</a:t>
                      </a:r>
                      <a:endParaRPr lang="ru-RU" sz="18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altLang="ru-RU" sz="18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Вот он Хлебушек душистый,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Вот он теплый, золотистый.»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7" marR="37097" marT="0" marB="0"/>
                </a:tc>
                <a:tc>
                  <a:txBody>
                    <a:bodyPr/>
                    <a:lstStyle/>
                    <a:p>
                      <a:pPr marL="685800" marR="0" lvl="1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Обобщить</a:t>
                      </a:r>
                      <a:r>
                        <a:rPr lang="ru-RU" sz="18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представления детей о пользе хлеба. </a:t>
                      </a:r>
                    </a:p>
                    <a:p>
                      <a:pPr marL="685800" marR="0" lvl="1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Повысить активность родителей в реализации тематического проекта.</a:t>
                      </a:r>
                    </a:p>
                    <a:p>
                      <a:pPr marL="775970"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7097" marR="37097" marT="0" marB="0"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404664"/>
          </a:xfrm>
        </p:spPr>
        <p:txBody>
          <a:bodyPr/>
          <a:lstStyle/>
          <a:p>
            <a:r>
              <a:rPr lang="ru-RU" sz="2000" b="1" dirty="0" smtClean="0"/>
              <a:t>СХЕМА РЕАЛИЗАЦИИ ПРОЕКТА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1045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683567" y="407988"/>
            <a:ext cx="7272809" cy="5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smtClean="0"/>
              <a:t>РЕЗУЛЬТАТИВНОСТЬ</a:t>
            </a:r>
            <a:endParaRPr lang="ru-RU" sz="2000" b="1" dirty="0" smtClean="0">
              <a:latin typeface="Monotype Corsiva" pitchFamily="66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683566" y="1179513"/>
            <a:ext cx="7992889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Наблюдая за дошкольниками в их повседневной жизни в детском саду, мы отметили, что:</a:t>
            </a:r>
          </a:p>
          <a:p>
            <a:pPr marL="285750" indent="-285750"/>
            <a:r>
              <a:rPr lang="ru-RU" sz="1600" dirty="0" smtClean="0"/>
              <a:t>У дошкольников расширился кругозор: они рассказывают о русских традициях здорового питания, связанных с хлебом;</a:t>
            </a:r>
          </a:p>
          <a:p>
            <a:pPr marL="285750" indent="-285750"/>
            <a:r>
              <a:rPr lang="ru-RU" sz="1600" dirty="0" smtClean="0"/>
              <a:t>Лексикон дошкольников пополнился новыми пословицами, поговорками о хлебе;</a:t>
            </a:r>
          </a:p>
          <a:p>
            <a:pPr marL="114300">
              <a:buClr>
                <a:srgbClr val="93A299"/>
              </a:buClr>
            </a:pPr>
            <a:r>
              <a:rPr lang="ru-RU" altLang="ru-RU" sz="1600" dirty="0" smtClean="0">
                <a:solidFill>
                  <a:prstClr val="black"/>
                </a:solidFill>
              </a:rPr>
              <a:t>Дети имеют представление о некоторых особенностях выращивания хлеба, сравнивают с тем, как это делалось в старину;</a:t>
            </a:r>
          </a:p>
          <a:p>
            <a:pPr marL="114300">
              <a:buClr>
                <a:srgbClr val="93A299"/>
              </a:buClr>
            </a:pPr>
            <a:r>
              <a:rPr lang="ru-RU" altLang="ru-RU" sz="1600" dirty="0" smtClean="0">
                <a:solidFill>
                  <a:prstClr val="black"/>
                </a:solidFill>
              </a:rPr>
              <a:t> Называют различные профессии людей, связанные с выращиванием и приготовлением хлеба, а так же называют орудия труда в прошлом и современную технику; </a:t>
            </a:r>
          </a:p>
          <a:p>
            <a:pPr marL="285750" indent="-285750">
              <a:buClr>
                <a:srgbClr val="93A299"/>
              </a:buClr>
            </a:pPr>
            <a:r>
              <a:rPr lang="ru-RU" sz="1600" dirty="0" smtClean="0"/>
              <a:t>Возросла активность родителей воспитанников в подготовке и реализации совместных мероприятий с детьми.</a:t>
            </a:r>
          </a:p>
          <a:p>
            <a:pPr marL="285750" indent="-285750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076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724" y="622429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Monotype Corsiva" pitchFamily="66" charset="0"/>
              </a:rPr>
              <a:t>Просмотр видеоматериала: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Monotype Corsiva" pitchFamily="66" charset="0"/>
              </a:rPr>
              <a:t>«Откуда берется хлеб» </a:t>
            </a:r>
          </a:p>
        </p:txBody>
      </p:sp>
      <p:pic>
        <p:nvPicPr>
          <p:cNvPr id="7" name="Рисунок 6" descr="IMG_20201016_102946.jpg"/>
          <p:cNvPicPr>
            <a:picLocks noChangeAspect="1"/>
          </p:cNvPicPr>
          <p:nvPr/>
        </p:nvPicPr>
        <p:blipFill>
          <a:blip r:embed="rId2"/>
          <a:srcRect l="8121" t="7922"/>
          <a:stretch>
            <a:fillRect/>
          </a:stretch>
        </p:blipFill>
        <p:spPr>
          <a:xfrm>
            <a:off x="899592" y="1569913"/>
            <a:ext cx="1717604" cy="336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108" y="2654657"/>
            <a:ext cx="2231565" cy="355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33" y="2601817"/>
            <a:ext cx="1823673" cy="324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719" y="2800562"/>
            <a:ext cx="2207671" cy="374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059832" y="1268760"/>
            <a:ext cx="5682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</a:rPr>
              <a:t>Познавательно-исследовательская </a:t>
            </a:r>
            <a:r>
              <a:rPr lang="ru-RU" sz="2400" dirty="0" smtClean="0">
                <a:latin typeface="Monotype Corsiva" pitchFamily="66" charset="0"/>
              </a:rPr>
              <a:t>деятельность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</a:rPr>
              <a:t>«От зерна, до муки»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3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55210"/>
            <a:ext cx="7768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Monotype Corsiva" pitchFamily="66" charset="0"/>
              </a:rPr>
              <a:t>Познавательно-исследовательская деятельность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</a:rPr>
              <a:t>«От муки, до каравая»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5" y="1186207"/>
            <a:ext cx="2505600" cy="334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t="190" r="17916" b="20080"/>
          <a:stretch/>
        </p:blipFill>
        <p:spPr>
          <a:xfrm>
            <a:off x="3273481" y="1916832"/>
            <a:ext cx="2268063" cy="354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314" y="1816826"/>
            <a:ext cx="3437435" cy="268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990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660777" cy="444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01577" y="1614704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latin typeface="Monotype Corsiva" pitchFamily="66" charset="0"/>
              </a:rPr>
              <a:t>Вот он Хлебушек душистый,</a:t>
            </a:r>
          </a:p>
          <a:p>
            <a:pPr algn="ctr"/>
            <a:r>
              <a:rPr lang="ru-RU" altLang="ru-RU" b="1" dirty="0">
                <a:solidFill>
                  <a:schemeClr val="tx2"/>
                </a:solidFill>
                <a:latin typeface="Monotype Corsiva" pitchFamily="66" charset="0"/>
              </a:rPr>
              <a:t>Вот он теплый, золотистый.</a:t>
            </a:r>
          </a:p>
          <a:p>
            <a:pPr algn="ctr"/>
            <a:r>
              <a:rPr lang="ru-RU" altLang="ru-RU" b="1" dirty="0">
                <a:solidFill>
                  <a:schemeClr val="tx2"/>
                </a:solidFill>
                <a:latin typeface="Monotype Corsiva" pitchFamily="66" charset="0"/>
              </a:rPr>
              <a:t>В каждый дом, на каждый стол, он пожаловал, пришел.</a:t>
            </a:r>
          </a:p>
          <a:p>
            <a:pPr algn="ctr"/>
            <a:r>
              <a:rPr lang="ru-RU" altLang="ru-RU" b="1" dirty="0">
                <a:solidFill>
                  <a:schemeClr val="tx2"/>
                </a:solidFill>
                <a:latin typeface="Monotype Corsiva" pitchFamily="66" charset="0"/>
              </a:rPr>
              <a:t>В нем здоровье наша, сила, в нем чудесное тепло.</a:t>
            </a:r>
          </a:p>
          <a:p>
            <a:pPr algn="ctr"/>
            <a:r>
              <a:rPr lang="ru-RU" altLang="ru-RU" b="1" dirty="0">
                <a:solidFill>
                  <a:schemeClr val="tx2"/>
                </a:solidFill>
                <a:latin typeface="Monotype Corsiva" pitchFamily="66" charset="0"/>
              </a:rPr>
              <a:t>Сколько рук его растило, охраняло, берегло.</a:t>
            </a:r>
          </a:p>
          <a:p>
            <a:pPr algn="ctr"/>
            <a:r>
              <a:rPr lang="ru-RU" altLang="ru-RU" b="1" dirty="0">
                <a:solidFill>
                  <a:schemeClr val="tx2"/>
                </a:solidFill>
                <a:latin typeface="Monotype Corsiva" pitchFamily="66" charset="0"/>
              </a:rPr>
              <a:t>В нем - земли родимой соки,</a:t>
            </a:r>
          </a:p>
          <a:p>
            <a:pPr algn="ctr"/>
            <a:r>
              <a:rPr lang="ru-RU" altLang="ru-RU" b="1" dirty="0">
                <a:solidFill>
                  <a:schemeClr val="tx2"/>
                </a:solidFill>
                <a:latin typeface="Monotype Corsiva" pitchFamily="66" charset="0"/>
              </a:rPr>
              <a:t>Солнца свет веселый в нем...</a:t>
            </a:r>
          </a:p>
          <a:p>
            <a:pPr algn="ctr"/>
            <a:r>
              <a:rPr lang="ru-RU" altLang="ru-RU" b="1" dirty="0">
                <a:solidFill>
                  <a:schemeClr val="tx2"/>
                </a:solidFill>
                <a:latin typeface="Monotype Corsiva" pitchFamily="66" charset="0"/>
              </a:rPr>
              <a:t>Уплетай за обе щеки, вырастай богатырем!</a:t>
            </a:r>
          </a:p>
          <a:p>
            <a:pPr algn="ctr"/>
            <a:r>
              <a:rPr lang="ru-RU" altLang="ru-RU" b="1" dirty="0">
                <a:solidFill>
                  <a:schemeClr val="tx2"/>
                </a:solidFill>
                <a:latin typeface="Monotype Corsiva" pitchFamily="66" charset="0"/>
              </a:rPr>
              <a:t>Автор: С. </a:t>
            </a:r>
            <a:r>
              <a:rPr lang="ru-RU" altLang="ru-RU" b="1" dirty="0" err="1">
                <a:solidFill>
                  <a:schemeClr val="tx2"/>
                </a:solidFill>
                <a:latin typeface="Monotype Corsiva" pitchFamily="66" charset="0"/>
              </a:rPr>
              <a:t>Погореловский</a:t>
            </a:r>
            <a:endParaRPr lang="ru-RU" altLang="ru-RU" b="1" dirty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altLang="ru-RU" dirty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Monotype Corsiva" pitchFamily="66" charset="0"/>
              </a:rPr>
            </a:br>
            <a:endParaRPr lang="ru-RU" alt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01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183</TotalTime>
  <Words>505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Тема5</vt:lpstr>
      <vt:lpstr>Введение.  Что считалось главным богатством на Руси? И с чем встречали гостей знатных? Без чего нет обеда? Какой продукт употребляют все народы мира? Хлеб!!!  О том, как появился главный продут, как к нему относились наши предки, какие обычаи с ним связаны и о многом другом можно рассказать дошкольникам в рамках проекта “Хлебушком встречаем – гостей почитаем!”.  Участники проекта: воспитанники подготовительной  к школе группы, воспитатель, родители воспитанников. Цель: Формирование культуры ЗОЖ у дошкольников через приобщение к  народным традициям здорового питания.  Задачи:  Воспитывать бережное отношение к хлебу, уважение к труду людей, которые выращивают и изготавливают хлеб; Знакомить детей с историей и культурой традиционной народной кухни на Руси; Закрепить знания детей о некоторых особенностях выращивания хлеба, сравнить с тем, как это делалось в старину, познакомить с различными профессиями людей, связанных с выращиванием и приготовлением хлеба; закрепить названия орудий труда в прошлом и современную технику, закрепить названия профессий. </vt:lpstr>
      <vt:lpstr>СХЕМА РЕАЛИЗАЦИИ ПРОЕКТА</vt:lpstr>
      <vt:lpstr>СХЕМА РЕАЛИЗАЦИИ ПРОЕКТА</vt:lpstr>
      <vt:lpstr>СХЕМА РЕАЛИЗАЦИИ ПРОЕКТА</vt:lpstr>
      <vt:lpstr>СХЕМА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24</cp:revision>
  <dcterms:created xsi:type="dcterms:W3CDTF">2021-01-27T14:28:26Z</dcterms:created>
  <dcterms:modified xsi:type="dcterms:W3CDTF">2021-02-02T09:42:15Z</dcterms:modified>
</cp:coreProperties>
</file>